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1" r:id="rId3"/>
    <p:sldId id="259" r:id="rId4"/>
    <p:sldId id="257" r:id="rId5"/>
    <p:sldId id="267" r:id="rId6"/>
    <p:sldId id="268" r:id="rId7"/>
    <p:sldId id="269" r:id="rId8"/>
    <p:sldId id="270" r:id="rId9"/>
    <p:sldId id="273" r:id="rId10"/>
    <p:sldId id="274" r:id="rId11"/>
    <p:sldId id="262" r:id="rId12"/>
    <p:sldId id="271" r:id="rId13"/>
    <p:sldId id="272" r:id="rId14"/>
  </p:sldIdLst>
  <p:sldSz cx="12192000" cy="6858000"/>
  <p:notesSz cx="6858000" cy="9144000"/>
  <p:embeddedFontLst>
    <p:embeddedFont>
      <p:font typeface="AppleSDGothicNeoSB00" panose="02000503000000000000" pitchFamily="2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AppleSDGothicNeoH00" panose="02000503000000000000" pitchFamily="2" charset="-127"/>
      <p:regular r:id="rId18"/>
    </p:embeddedFont>
    <p:embeddedFont>
      <p:font typeface="AppleSDGothicNeoB00" panose="02000503000000000000" pitchFamily="2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D1C7C5"/>
    <a:srgbClr val="16254E"/>
    <a:srgbClr val="363636"/>
    <a:srgbClr val="D0C7C2"/>
    <a:srgbClr val="D3CAC5"/>
    <a:srgbClr val="F04B37"/>
    <a:srgbClr val="D7E6E6"/>
    <a:srgbClr val="1F3573"/>
    <a:srgbClr val="273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3" autoAdjust="0"/>
    <p:restoredTop sz="94660"/>
  </p:normalViewPr>
  <p:slideViewPr>
    <p:cSldViewPr snapToGrid="0">
      <p:cViewPr>
        <p:scale>
          <a:sx n="50" d="100"/>
          <a:sy n="50" d="100"/>
        </p:scale>
        <p:origin x="1930" y="8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83C40-A25C-4BB4-A76A-046411CA6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425062-0683-4C89-AAF9-C8A6CD0D6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1A5BF6-556E-47C5-A7D1-950C4448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A2F39-8AFC-43C3-ABB0-A212CCC3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942C4-FBD3-4E3D-AC96-01F74C42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29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E84A1-B51D-42B6-813C-3B420620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4A1F66-D6D3-4BFA-96DB-A3BD79C2D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9AA76F-08E6-46A0-9D61-33E78EC90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8095A-FA3E-447D-9F2A-3E1A30A1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BDEFB-E794-4EB9-8574-EFFF24C4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7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8BC9F3-4713-47A1-A818-0D1C366B3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2ED42D-1407-4AB5-87AE-E9F31656C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FC171-ECB0-41A3-B1B6-365D47E10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67C1B-8F7D-4572-877F-7DF6E4DD1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BCECA1-327A-4EE9-9C2E-399931D3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3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C6B9A-8CFE-4A11-9A1D-95A545C1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ED17D-5526-4DEF-9BC1-B9E2A4A19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3CC0B-E9E1-48C1-B8C6-3F0B4F75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A6500-5790-4AFF-B033-E55A2E6B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E4C9DA-7C3E-4925-AF51-3B70FCFC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7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1CDEE-0FDF-43F7-93DE-C2873AA8E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F0A60A-5EFB-4AFA-BF8F-E80F082A3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28D8A-6BBB-4C0E-AB1F-8A42D8CFF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18470-8A7D-4BA5-93F8-1F2DF010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11F31-2A40-4F9F-8E6E-3C436AE6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4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9516F-F904-429E-A79A-1A8B259F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8E118-9A8A-437E-8C09-5291CAEBE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8B4515-B5F7-4F9B-97D9-88C540123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64DA9C-3115-450A-B262-320111F4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3C883-A876-4621-B23C-FA6B5203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D3C2A-95F9-40C8-97F4-1418B874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3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936D4-38EF-4C07-9B9A-909B74E4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E9684D-7507-445E-A6CC-10C8D2248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57FC84-6D34-4C8A-8426-4437A6471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DB0023-9F73-4DAF-B755-69232B953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BFB02F-9CA4-422C-9858-8D11B8EAF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96F91B-8359-40A4-8CA9-EACD8FE0D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212606-4250-41EC-9FF6-93FE31C0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9769D7-8753-4C6E-9483-A8C7D911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794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3837D-94A9-4966-A555-200B7CC6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50AB3A-3BA4-4FAF-B318-65492837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78F656-C29C-4C02-8750-D1F9E5085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467740-24CB-46CB-B867-A64E4E0E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82F701-3AD2-425F-A64A-383E8E22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FBBDFC-B376-4B76-98B6-74829F4E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E441C7-3FA1-4CC7-A53A-7F32E8EF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2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6AC49-C653-4C13-81A5-30E29B1C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954CDF-AA3D-49FF-8EA7-87F63704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C53323-A311-4169-BEAF-E4C96C781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7888B2-88B5-4C69-B0D4-F78EDB06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E5060-0C53-4E55-82B2-645DF2E3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2AE4D0-9673-46F2-A391-82184625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461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9FABF-D8F7-483C-9806-1E80B1AE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FAE33E-CB52-4D3D-A85F-3AEE1EBD8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4F323-2D4F-494D-8561-31F1CA656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40BFB1-085B-4129-9F18-E4401E89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45DC2-895D-4C9F-BB71-FB793835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DC636-1B8C-47D8-9ACF-ED074B95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3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7DFA4A-B8D5-46EC-9036-D55D1CA1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617D7A-CC5F-4EE6-B971-5F4FD1DA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449F9-B538-4FCB-8F65-12DDCEE9F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783F8-F66E-42CA-84E3-A373BCA5ED1F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4D1A86-13A9-47CF-9985-1B67E6F54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40D3E-06F2-4D8D-9E7F-C15B650B5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13530-C34D-4AEE-92B4-719E67B474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7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youtu.be/NyFY9B5sgGI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AFE8480F-CFEB-4322-93BC-B2FD16B9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388" y="1950885"/>
            <a:ext cx="2616252" cy="13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D8499B9-0637-4EE7-8787-6A27F8A0DA9C}"/>
              </a:ext>
            </a:extLst>
          </p:cNvPr>
          <p:cNvGrpSpPr/>
          <p:nvPr/>
        </p:nvGrpSpPr>
        <p:grpSpPr>
          <a:xfrm>
            <a:off x="-1" y="0"/>
            <a:ext cx="9710058" cy="6858000"/>
            <a:chOff x="-1" y="0"/>
            <a:chExt cx="9710058" cy="6858000"/>
          </a:xfrm>
          <a:gradFill flip="none" rotWithShape="1">
            <a:gsLst>
              <a:gs pos="0">
                <a:srgbClr val="0377DE">
                  <a:shade val="30000"/>
                  <a:satMod val="115000"/>
                </a:srgbClr>
              </a:gs>
              <a:gs pos="100000">
                <a:srgbClr val="006EDB"/>
              </a:gs>
              <a:gs pos="54000">
                <a:srgbClr val="0377DE">
                  <a:shade val="67500"/>
                  <a:satMod val="115000"/>
                </a:srgbClr>
              </a:gs>
              <a:gs pos="100000">
                <a:srgbClr val="0377DE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58034E0-DC7C-4F5B-BF18-E49C27C08E54}"/>
                </a:ext>
              </a:extLst>
            </p:cNvPr>
            <p:cNvSpPr/>
            <p:nvPr/>
          </p:nvSpPr>
          <p:spPr>
            <a:xfrm>
              <a:off x="-1" y="0"/>
              <a:ext cx="291737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5FD8DE8E-0881-4C19-AC6C-11D3D9B4E76D}"/>
                </a:ext>
              </a:extLst>
            </p:cNvPr>
            <p:cNvSpPr/>
            <p:nvPr/>
          </p:nvSpPr>
          <p:spPr>
            <a:xfrm>
              <a:off x="2917371" y="0"/>
              <a:ext cx="6792686" cy="6858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BBB2AA-3335-4A32-B9BA-B77361434436}"/>
              </a:ext>
            </a:extLst>
          </p:cNvPr>
          <p:cNvGrpSpPr/>
          <p:nvPr/>
        </p:nvGrpSpPr>
        <p:grpSpPr>
          <a:xfrm>
            <a:off x="2835479" y="-4"/>
            <a:ext cx="9356519" cy="6858000"/>
            <a:chOff x="2835479" y="6857996"/>
            <a:chExt cx="9356519" cy="6858000"/>
          </a:xfrm>
          <a:solidFill>
            <a:srgbClr val="151E55"/>
          </a:solidFill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F5FED12-F9AC-4539-9D16-6F7995FA5E92}"/>
                </a:ext>
              </a:extLst>
            </p:cNvPr>
            <p:cNvSpPr/>
            <p:nvPr/>
          </p:nvSpPr>
          <p:spPr>
            <a:xfrm rot="16200000">
              <a:off x="2838869" y="6854606"/>
              <a:ext cx="5890261" cy="5897041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CAB8673-D83A-4ABF-84D1-487C2B9B19CB}"/>
                </a:ext>
              </a:extLst>
            </p:cNvPr>
            <p:cNvSpPr/>
            <p:nvPr/>
          </p:nvSpPr>
          <p:spPr>
            <a:xfrm rot="16200000">
              <a:off x="8741761" y="12747700"/>
              <a:ext cx="967739" cy="96885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032D35A-8548-4AA8-88CD-D668D7E53A0C}"/>
                </a:ext>
              </a:extLst>
            </p:cNvPr>
            <p:cNvSpPr/>
            <p:nvPr/>
          </p:nvSpPr>
          <p:spPr>
            <a:xfrm>
              <a:off x="8732520" y="6857999"/>
              <a:ext cx="3459478" cy="58902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AB391-CA33-4096-9E23-7594D24EDE1E}"/>
                </a:ext>
              </a:extLst>
            </p:cNvPr>
            <p:cNvSpPr/>
            <p:nvPr/>
          </p:nvSpPr>
          <p:spPr>
            <a:xfrm>
              <a:off x="9679965" y="12748252"/>
              <a:ext cx="2512033" cy="9677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BE07E1C-BE05-49E3-96BF-DE8B56DED322}"/>
              </a:ext>
            </a:extLst>
          </p:cNvPr>
          <p:cNvSpPr/>
          <p:nvPr/>
        </p:nvSpPr>
        <p:spPr>
          <a:xfrm flipH="1">
            <a:off x="7736113" y="2409367"/>
            <a:ext cx="4455885" cy="4448629"/>
          </a:xfrm>
          <a:prstGeom prst="triangle">
            <a:avLst>
              <a:gd name="adj" fmla="val 0"/>
            </a:avLst>
          </a:prstGeom>
          <a:gradFill flip="none" rotWithShape="1">
            <a:gsLst>
              <a:gs pos="38000">
                <a:srgbClr val="FAF182">
                  <a:alpha val="37000"/>
                </a:srgbClr>
              </a:gs>
              <a:gs pos="100000">
                <a:srgbClr val="FAF182">
                  <a:alpha val="7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4C3C6-9005-405D-A143-F82643209C35}"/>
              </a:ext>
            </a:extLst>
          </p:cNvPr>
          <p:cNvSpPr txBox="1"/>
          <p:nvPr/>
        </p:nvSpPr>
        <p:spPr>
          <a:xfrm>
            <a:off x="4394200" y="3389894"/>
            <a:ext cx="34036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600" b="1" dirty="0">
                <a:solidFill>
                  <a:schemeClr val="bg1"/>
                </a:solidFill>
              </a:rPr>
              <a:t>news</a:t>
            </a:r>
            <a:endParaRPr lang="ko-KR" altLang="en-US" sz="8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12" y="2021101"/>
            <a:ext cx="3858376" cy="1368789"/>
          </a:xfrm>
          <a:prstGeom prst="rect">
            <a:avLst/>
          </a:prstGeom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9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50920" y="185276"/>
            <a:ext cx="11896078" cy="64874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7" t="9988" r="33561" b="7857"/>
          <a:stretch/>
        </p:blipFill>
        <p:spPr>
          <a:xfrm>
            <a:off x="945263" y="5182136"/>
            <a:ext cx="838232" cy="133170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03320" y="397000"/>
            <a:ext cx="11621980" cy="456339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76" y="4743492"/>
            <a:ext cx="1481189" cy="69546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941567" y="692233"/>
            <a:ext cx="1609725" cy="364807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78" y="2266627"/>
            <a:ext cx="1098502" cy="7036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62" y="3287116"/>
            <a:ext cx="605334" cy="7461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11" y="1428296"/>
            <a:ext cx="1124237" cy="6295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32766" y="487865"/>
            <a:ext cx="8273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AI</a:t>
            </a:r>
            <a:endParaRPr lang="ko-KR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94301" y="692233"/>
            <a:ext cx="1609725" cy="364807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76" y="3241533"/>
            <a:ext cx="1211175" cy="6782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124" y="2300909"/>
            <a:ext cx="1136078" cy="528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819" y="1251980"/>
            <a:ext cx="892688" cy="4693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5500" y="487865"/>
            <a:ext cx="8273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BE</a:t>
            </a:r>
            <a:endParaRPr lang="ko-KR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447035" y="692233"/>
            <a:ext cx="1609725" cy="364807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068" y="3599961"/>
            <a:ext cx="639659" cy="63965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07" y="2332567"/>
            <a:ext cx="548380" cy="54838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616" y="1629835"/>
            <a:ext cx="826563" cy="61912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37" y="954405"/>
            <a:ext cx="893921" cy="41571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40" y="3051009"/>
            <a:ext cx="896714" cy="4483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838234" y="487865"/>
            <a:ext cx="8273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FE</a:t>
            </a:r>
            <a:endParaRPr lang="ko-KR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699769" y="692233"/>
            <a:ext cx="1917163" cy="17470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68" y="1044081"/>
            <a:ext cx="1080164" cy="10801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130558" y="487865"/>
            <a:ext cx="105558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CI/CD</a:t>
            </a:r>
            <a:endParaRPr lang="ko-KR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699769" y="2601071"/>
            <a:ext cx="1917163" cy="17470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62" y="3054358"/>
            <a:ext cx="1395376" cy="71774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244687" y="2478480"/>
            <a:ext cx="8273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endParaRPr lang="ko-KR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88833" y="692233"/>
            <a:ext cx="1609725" cy="3648075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" y="2350434"/>
            <a:ext cx="1098502" cy="70366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61" y="3324115"/>
            <a:ext cx="605334" cy="74617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" y="1427528"/>
            <a:ext cx="1124237" cy="6295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52824" y="487865"/>
            <a:ext cx="12817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군집검사</a:t>
            </a:r>
            <a:endParaRPr lang="ko-KR" alt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49" name="꺾인 연결선 48"/>
          <p:cNvCxnSpPr>
            <a:endCxn id="8" idx="2"/>
          </p:cNvCxnSpPr>
          <p:nvPr/>
        </p:nvCxnSpPr>
        <p:spPr>
          <a:xfrm flipV="1">
            <a:off x="1783495" y="5438961"/>
            <a:ext cx="4350676" cy="39913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9" idx="2"/>
            <a:endCxn id="8" idx="0"/>
          </p:cNvCxnSpPr>
          <p:nvPr/>
        </p:nvCxnSpPr>
        <p:spPr>
          <a:xfrm rot="16200000" flipH="1">
            <a:off x="3612341" y="2221662"/>
            <a:ext cx="403184" cy="464047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0" idx="2"/>
            <a:endCxn id="8" idx="0"/>
          </p:cNvCxnSpPr>
          <p:nvPr/>
        </p:nvCxnSpPr>
        <p:spPr>
          <a:xfrm rot="16200000" flipH="1">
            <a:off x="4738708" y="3348029"/>
            <a:ext cx="403184" cy="238774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7" idx="2"/>
            <a:endCxn id="8" idx="0"/>
          </p:cNvCxnSpPr>
          <p:nvPr/>
        </p:nvCxnSpPr>
        <p:spPr>
          <a:xfrm rot="16200000" flipH="1">
            <a:off x="5865075" y="4474396"/>
            <a:ext cx="403184" cy="13500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8" idx="0"/>
            <a:endCxn id="23" idx="2"/>
          </p:cNvCxnSpPr>
          <p:nvPr/>
        </p:nvCxnSpPr>
        <p:spPr>
          <a:xfrm rot="5400000" flipH="1" flipV="1">
            <a:off x="6991442" y="3483037"/>
            <a:ext cx="403184" cy="2117727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8" idx="0"/>
            <a:endCxn id="35" idx="2"/>
          </p:cNvCxnSpPr>
          <p:nvPr/>
        </p:nvCxnSpPr>
        <p:spPr>
          <a:xfrm rot="5400000" flipH="1" flipV="1">
            <a:off x="8198551" y="2283692"/>
            <a:ext cx="395421" cy="452418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5F2FCB14-967A-4AC4-ADEB-A0E8E1E9DE55}"/>
              </a:ext>
            </a:extLst>
          </p:cNvPr>
          <p:cNvSpPr/>
          <p:nvPr/>
        </p:nvSpPr>
        <p:spPr>
          <a:xfrm>
            <a:off x="8128000" y="2987040"/>
            <a:ext cx="4064000" cy="3870960"/>
          </a:xfrm>
          <a:prstGeom prst="triangle">
            <a:avLst>
              <a:gd name="adj" fmla="val 100000"/>
            </a:avLst>
          </a:prstGeom>
          <a:solidFill>
            <a:srgbClr val="1F3573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73B7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6E376-71F5-4192-A116-AE4E0BA8DDBD}"/>
              </a:ext>
            </a:extLst>
          </p:cNvPr>
          <p:cNvSpPr txBox="1"/>
          <p:nvPr/>
        </p:nvSpPr>
        <p:spPr>
          <a:xfrm>
            <a:off x="7947660" y="5836920"/>
            <a:ext cx="415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홍보영상</a:t>
            </a:r>
            <a:endParaRPr lang="ko-KR" altLang="en-US" sz="48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2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5F2FCB14-967A-4AC4-ADEB-A0E8E1E9DE55}"/>
              </a:ext>
            </a:extLst>
          </p:cNvPr>
          <p:cNvSpPr/>
          <p:nvPr/>
        </p:nvSpPr>
        <p:spPr>
          <a:xfrm>
            <a:off x="8128000" y="2987040"/>
            <a:ext cx="4064000" cy="3870960"/>
          </a:xfrm>
          <a:prstGeom prst="triangle">
            <a:avLst>
              <a:gd name="adj" fmla="val 100000"/>
            </a:avLst>
          </a:prstGeom>
          <a:solidFill>
            <a:srgbClr val="1F3573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73B7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6E376-71F5-4192-A116-AE4E0BA8DDBD}"/>
              </a:ext>
            </a:extLst>
          </p:cNvPr>
          <p:cNvSpPr txBox="1"/>
          <p:nvPr/>
        </p:nvSpPr>
        <p:spPr>
          <a:xfrm>
            <a:off x="7947660" y="5836920"/>
            <a:ext cx="415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시연</a:t>
            </a:r>
            <a:endParaRPr lang="ko-KR" altLang="en-US" sz="48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1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5F2FCB14-967A-4AC4-ADEB-A0E8E1E9DE55}"/>
              </a:ext>
            </a:extLst>
          </p:cNvPr>
          <p:cNvSpPr/>
          <p:nvPr/>
        </p:nvSpPr>
        <p:spPr>
          <a:xfrm>
            <a:off x="8128000" y="2987040"/>
            <a:ext cx="4064000" cy="3870960"/>
          </a:xfrm>
          <a:prstGeom prst="triangle">
            <a:avLst>
              <a:gd name="adj" fmla="val 100000"/>
            </a:avLst>
          </a:prstGeom>
          <a:solidFill>
            <a:srgbClr val="1F3573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73B7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6E376-71F5-4192-A116-AE4E0BA8DDBD}"/>
              </a:ext>
            </a:extLst>
          </p:cNvPr>
          <p:cNvSpPr txBox="1"/>
          <p:nvPr/>
        </p:nvSpPr>
        <p:spPr>
          <a:xfrm>
            <a:off x="7947660" y="5836920"/>
            <a:ext cx="415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Q&amp;A</a:t>
            </a:r>
            <a:endParaRPr lang="ko-KR" altLang="en-US" sz="48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6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520F4A-8114-4D74-B10E-E0769C389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64"/>
          <a:stretch/>
        </p:blipFill>
        <p:spPr>
          <a:xfrm>
            <a:off x="-3086" y="1150"/>
            <a:ext cx="12192001" cy="685483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CF53116-5519-4488-A7E6-50BFBFF211D3}"/>
              </a:ext>
            </a:extLst>
          </p:cNvPr>
          <p:cNvGrpSpPr/>
          <p:nvPr/>
        </p:nvGrpSpPr>
        <p:grpSpPr>
          <a:xfrm>
            <a:off x="3439169" y="1716981"/>
            <a:ext cx="1713602" cy="1716774"/>
            <a:chOff x="5989320" y="1965960"/>
            <a:chExt cx="1713602" cy="171677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0DDD209-F19F-4ABB-B55E-71D7A0A93C3D}"/>
                </a:ext>
              </a:extLst>
            </p:cNvPr>
            <p:cNvSpPr/>
            <p:nvPr/>
          </p:nvSpPr>
          <p:spPr>
            <a:xfrm>
              <a:off x="5989320" y="1965960"/>
              <a:ext cx="1713600" cy="1713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C85216-A2B7-4BC9-B495-11730D97BC4C}"/>
                </a:ext>
              </a:extLst>
            </p:cNvPr>
            <p:cNvGrpSpPr/>
            <p:nvPr/>
          </p:nvGrpSpPr>
          <p:grpSpPr>
            <a:xfrm>
              <a:off x="5989320" y="1965960"/>
              <a:ext cx="1713602" cy="1716774"/>
              <a:chOff x="5625198" y="463121"/>
              <a:chExt cx="1713602" cy="1716774"/>
            </a:xfrm>
          </p:grpSpPr>
          <p:sp>
            <p:nvSpPr>
              <p:cNvPr id="4" name="이등변 삼각형 3">
                <a:extLst>
                  <a:ext uri="{FF2B5EF4-FFF2-40B4-BE49-F238E27FC236}">
                    <a16:creationId xmlns:a16="http://schemas.microsoft.com/office/drawing/2014/main" id="{EB15EC81-CE31-4CF5-8A09-0FE1AB95A361}"/>
                  </a:ext>
                </a:extLst>
              </p:cNvPr>
              <p:cNvSpPr/>
              <p:nvPr/>
            </p:nvSpPr>
            <p:spPr>
              <a:xfrm>
                <a:off x="5625200" y="466723"/>
                <a:ext cx="1713600" cy="1710000"/>
              </a:xfrm>
              <a:prstGeom prst="triangle">
                <a:avLst>
                  <a:gd name="adj" fmla="val 0"/>
                </a:avLst>
              </a:prstGeom>
              <a:gradFill>
                <a:gsLst>
                  <a:gs pos="100000">
                    <a:srgbClr val="BCC684"/>
                  </a:gs>
                  <a:gs pos="99000">
                    <a:srgbClr val="7D9A86"/>
                  </a:gs>
                  <a:gs pos="0">
                    <a:srgbClr val="151E55"/>
                  </a:gs>
                  <a:gs pos="100000">
                    <a:srgbClr val="FAF182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이등변 삼각형 4">
                <a:extLst>
                  <a:ext uri="{FF2B5EF4-FFF2-40B4-BE49-F238E27FC236}">
                    <a16:creationId xmlns:a16="http://schemas.microsoft.com/office/drawing/2014/main" id="{22EE80CE-7036-429E-8366-AE98E018E27B}"/>
                  </a:ext>
                </a:extLst>
              </p:cNvPr>
              <p:cNvSpPr/>
              <p:nvPr/>
            </p:nvSpPr>
            <p:spPr>
              <a:xfrm rot="10800000">
                <a:off x="5625198" y="463121"/>
                <a:ext cx="1713599" cy="1716774"/>
              </a:xfrm>
              <a:prstGeom prst="triangle">
                <a:avLst>
                  <a:gd name="adj" fmla="val 0"/>
                </a:avLst>
              </a:prstGeom>
              <a:solidFill>
                <a:srgbClr val="1625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AE0755-3BC9-4396-BB1F-1D4DDB55F19D}"/>
              </a:ext>
            </a:extLst>
          </p:cNvPr>
          <p:cNvGrpSpPr/>
          <p:nvPr/>
        </p:nvGrpSpPr>
        <p:grpSpPr>
          <a:xfrm>
            <a:off x="1725996" y="1718570"/>
            <a:ext cx="1716774" cy="1713602"/>
            <a:chOff x="2199775" y="3913187"/>
            <a:chExt cx="1716774" cy="171360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0E0AB7-3A71-46DA-9B25-B3BB7424BB7F}"/>
                </a:ext>
              </a:extLst>
            </p:cNvPr>
            <p:cNvSpPr/>
            <p:nvPr/>
          </p:nvSpPr>
          <p:spPr>
            <a:xfrm rot="16200000">
              <a:off x="2202948" y="3913189"/>
              <a:ext cx="1713600" cy="1713600"/>
            </a:xfrm>
            <a:prstGeom prst="rect">
              <a:avLst/>
            </a:prstGeom>
            <a:solidFill>
              <a:srgbClr val="16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E0299B8-50F4-4A9D-BEFD-84FCD8F8F9C5}"/>
                </a:ext>
              </a:extLst>
            </p:cNvPr>
            <p:cNvGrpSpPr/>
            <p:nvPr/>
          </p:nvGrpSpPr>
          <p:grpSpPr>
            <a:xfrm rot="16200000">
              <a:off x="2201361" y="3911601"/>
              <a:ext cx="1713602" cy="1716774"/>
              <a:chOff x="5625198" y="463121"/>
              <a:chExt cx="1713602" cy="1716774"/>
            </a:xfrm>
          </p:grpSpPr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54C3193F-982E-4E6D-83B6-FE0B5BCBD8C1}"/>
                  </a:ext>
                </a:extLst>
              </p:cNvPr>
              <p:cNvSpPr/>
              <p:nvPr/>
            </p:nvSpPr>
            <p:spPr>
              <a:xfrm>
                <a:off x="5625200" y="466723"/>
                <a:ext cx="1713600" cy="1710000"/>
              </a:xfrm>
              <a:prstGeom prst="triangle">
                <a:avLst>
                  <a:gd name="adj" fmla="val 0"/>
                </a:avLst>
              </a:prstGeom>
              <a:solidFill>
                <a:srgbClr val="1625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5A7AC06E-62B8-4417-993A-90DA88481AA8}"/>
                  </a:ext>
                </a:extLst>
              </p:cNvPr>
              <p:cNvSpPr/>
              <p:nvPr/>
            </p:nvSpPr>
            <p:spPr>
              <a:xfrm rot="10800000">
                <a:off x="5625198" y="463121"/>
                <a:ext cx="1713599" cy="1716774"/>
              </a:xfrm>
              <a:prstGeom prst="triangle">
                <a:avLst>
                  <a:gd name="adj" fmla="val 0"/>
                </a:avLst>
              </a:prstGeom>
              <a:gradFill flip="none" rotWithShape="1">
                <a:gsLst>
                  <a:gs pos="80000">
                    <a:srgbClr val="0C4B9A"/>
                  </a:gs>
                  <a:gs pos="20000">
                    <a:srgbClr val="151E55"/>
                  </a:gs>
                  <a:gs pos="100000">
                    <a:srgbClr val="0377DE"/>
                  </a:gs>
                </a:gsLst>
                <a:lin ang="16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E286E85-B00F-4800-A58A-37EA70DE07E2}"/>
              </a:ext>
            </a:extLst>
          </p:cNvPr>
          <p:cNvGrpSpPr/>
          <p:nvPr/>
        </p:nvGrpSpPr>
        <p:grpSpPr>
          <a:xfrm rot="10800000">
            <a:off x="-1" y="5141226"/>
            <a:ext cx="1713602" cy="1716774"/>
            <a:chOff x="5625198" y="463121"/>
            <a:chExt cx="1713602" cy="1716774"/>
          </a:xfrm>
        </p:grpSpPr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300820E9-7E92-4C33-BA27-F572ED3C2B83}"/>
                </a:ext>
              </a:extLst>
            </p:cNvPr>
            <p:cNvSpPr/>
            <p:nvPr/>
          </p:nvSpPr>
          <p:spPr>
            <a:xfrm>
              <a:off x="5625200" y="466723"/>
              <a:ext cx="1713600" cy="1710000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CF23B9AE-9B10-45FA-9791-1FD9F7D9F8D7}"/>
                </a:ext>
              </a:extLst>
            </p:cNvPr>
            <p:cNvSpPr/>
            <p:nvPr/>
          </p:nvSpPr>
          <p:spPr>
            <a:xfrm rot="10800000">
              <a:off x="5625198" y="463121"/>
              <a:ext cx="1713599" cy="1716774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chemeClr val="bg1"/>
                </a:gs>
                <a:gs pos="0">
                  <a:schemeClr val="bg1">
                    <a:alpha val="2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35E533C-5B16-4ABB-9C96-6231C21E2DC7}"/>
              </a:ext>
            </a:extLst>
          </p:cNvPr>
          <p:cNvGrpSpPr/>
          <p:nvPr/>
        </p:nvGrpSpPr>
        <p:grpSpPr>
          <a:xfrm rot="10800000">
            <a:off x="3427196" y="5137624"/>
            <a:ext cx="1713602" cy="1716774"/>
            <a:chOff x="5625198" y="463121"/>
            <a:chExt cx="1713602" cy="1716774"/>
          </a:xfrm>
        </p:grpSpPr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774F795D-EBCE-4C7C-B6B2-9E4C29906E8B}"/>
                </a:ext>
              </a:extLst>
            </p:cNvPr>
            <p:cNvSpPr/>
            <p:nvPr/>
          </p:nvSpPr>
          <p:spPr>
            <a:xfrm>
              <a:off x="5625200" y="466723"/>
              <a:ext cx="1713600" cy="1710000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E3E90745-9C60-44FC-B66F-7F8D6422217D}"/>
                </a:ext>
              </a:extLst>
            </p:cNvPr>
            <p:cNvSpPr/>
            <p:nvPr/>
          </p:nvSpPr>
          <p:spPr>
            <a:xfrm rot="10800000">
              <a:off x="5625198" y="463121"/>
              <a:ext cx="1713599" cy="1716774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chemeClr val="bg1"/>
                </a:gs>
                <a:gs pos="0">
                  <a:schemeClr val="bg1">
                    <a:alpha val="2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FBE2A00-0712-4B52-A25D-C4B925C03CFD}"/>
              </a:ext>
            </a:extLst>
          </p:cNvPr>
          <p:cNvGrpSpPr/>
          <p:nvPr/>
        </p:nvGrpSpPr>
        <p:grpSpPr>
          <a:xfrm rot="10800000">
            <a:off x="0" y="-4548"/>
            <a:ext cx="1713602" cy="1716774"/>
            <a:chOff x="5625198" y="463121"/>
            <a:chExt cx="1713602" cy="1716774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94BC4D17-3588-4EF9-8532-3AFA6DC10EB1}"/>
                </a:ext>
              </a:extLst>
            </p:cNvPr>
            <p:cNvSpPr/>
            <p:nvPr/>
          </p:nvSpPr>
          <p:spPr>
            <a:xfrm>
              <a:off x="5625200" y="466723"/>
              <a:ext cx="1713600" cy="1710000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FAF12F7-E114-4130-8EFF-516E5AC75A90}"/>
                </a:ext>
              </a:extLst>
            </p:cNvPr>
            <p:cNvSpPr/>
            <p:nvPr/>
          </p:nvSpPr>
          <p:spPr>
            <a:xfrm rot="10800000">
              <a:off x="5625198" y="463121"/>
              <a:ext cx="1713599" cy="1716774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chemeClr val="bg1"/>
                </a:gs>
                <a:gs pos="0">
                  <a:schemeClr val="bg1">
                    <a:alpha val="2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3A309B2-A47F-4284-86AE-3D1FBBAA6994}"/>
              </a:ext>
            </a:extLst>
          </p:cNvPr>
          <p:cNvGrpSpPr/>
          <p:nvPr/>
        </p:nvGrpSpPr>
        <p:grpSpPr>
          <a:xfrm rot="10800000" flipH="1">
            <a:off x="5180230" y="1707141"/>
            <a:ext cx="1695022" cy="1716774"/>
            <a:chOff x="5625198" y="463121"/>
            <a:chExt cx="1713602" cy="1716774"/>
          </a:xfrm>
        </p:grpSpPr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CEBC93E0-CD2E-4D1E-9CE7-76AE444A134D}"/>
                </a:ext>
              </a:extLst>
            </p:cNvPr>
            <p:cNvSpPr/>
            <p:nvPr/>
          </p:nvSpPr>
          <p:spPr>
            <a:xfrm>
              <a:off x="5625200" y="466723"/>
              <a:ext cx="1713600" cy="1710000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98AF8652-68DC-40AF-8224-3EE504AF9B70}"/>
                </a:ext>
              </a:extLst>
            </p:cNvPr>
            <p:cNvSpPr/>
            <p:nvPr/>
          </p:nvSpPr>
          <p:spPr>
            <a:xfrm rot="10800000">
              <a:off x="5625198" y="463121"/>
              <a:ext cx="1713599" cy="1716774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chemeClr val="bg1"/>
                </a:gs>
                <a:gs pos="35000">
                  <a:schemeClr val="bg1">
                    <a:alpha val="1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07E51F-5330-4A50-9187-268482F3BEA6}"/>
              </a:ext>
            </a:extLst>
          </p:cNvPr>
          <p:cNvSpPr/>
          <p:nvPr/>
        </p:nvSpPr>
        <p:spPr>
          <a:xfrm>
            <a:off x="6838379" y="3424451"/>
            <a:ext cx="1713600" cy="17136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635CE6-65F1-4FE0-A0D7-1F689AF981F1}"/>
              </a:ext>
            </a:extLst>
          </p:cNvPr>
          <p:cNvSpPr/>
          <p:nvPr/>
        </p:nvSpPr>
        <p:spPr>
          <a:xfrm>
            <a:off x="3427188" y="3424451"/>
            <a:ext cx="1713600" cy="17136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A3209BB-28FA-4A18-B489-1ABFA91ACF9C}"/>
              </a:ext>
            </a:extLst>
          </p:cNvPr>
          <p:cNvSpPr/>
          <p:nvPr/>
        </p:nvSpPr>
        <p:spPr>
          <a:xfrm>
            <a:off x="1729168" y="5171411"/>
            <a:ext cx="1713600" cy="17136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827148-096A-4373-8694-E81D91CAA1D7}"/>
              </a:ext>
            </a:extLst>
          </p:cNvPr>
          <p:cNvSpPr/>
          <p:nvPr/>
        </p:nvSpPr>
        <p:spPr>
          <a:xfrm>
            <a:off x="23949" y="3436292"/>
            <a:ext cx="1713600" cy="17136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E523D2-5410-4501-AAE7-A797DDA74AFA}"/>
              </a:ext>
            </a:extLst>
          </p:cNvPr>
          <p:cNvSpPr/>
          <p:nvPr/>
        </p:nvSpPr>
        <p:spPr>
          <a:xfrm>
            <a:off x="23949" y="1724064"/>
            <a:ext cx="1713600" cy="17136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CB55970-5B25-42F6-A57A-CB82B6E5AC61}"/>
              </a:ext>
            </a:extLst>
          </p:cNvPr>
          <p:cNvSpPr/>
          <p:nvPr/>
        </p:nvSpPr>
        <p:spPr>
          <a:xfrm>
            <a:off x="3085" y="1707681"/>
            <a:ext cx="1713600" cy="17136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86671C6-ACE2-43E9-9E37-82D2048E86CA}"/>
              </a:ext>
            </a:extLst>
          </p:cNvPr>
          <p:cNvSpPr/>
          <p:nvPr/>
        </p:nvSpPr>
        <p:spPr>
          <a:xfrm>
            <a:off x="5143982" y="3439053"/>
            <a:ext cx="1713600" cy="17136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F9DC768-4360-4272-9C97-2A25B39E1DE6}"/>
              </a:ext>
            </a:extLst>
          </p:cNvPr>
          <p:cNvGrpSpPr/>
          <p:nvPr/>
        </p:nvGrpSpPr>
        <p:grpSpPr>
          <a:xfrm rot="10800000">
            <a:off x="5147152" y="5145774"/>
            <a:ext cx="1713602" cy="1716774"/>
            <a:chOff x="5625198" y="463121"/>
            <a:chExt cx="1713602" cy="1716774"/>
          </a:xfrm>
        </p:grpSpPr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A4FBA50B-8A03-4370-A7AA-04856FBC2773}"/>
                </a:ext>
              </a:extLst>
            </p:cNvPr>
            <p:cNvSpPr/>
            <p:nvPr/>
          </p:nvSpPr>
          <p:spPr>
            <a:xfrm>
              <a:off x="5625200" y="466723"/>
              <a:ext cx="1713600" cy="1710000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EACE9ADE-E591-4673-9F99-CA0F14992EEC}"/>
                </a:ext>
              </a:extLst>
            </p:cNvPr>
            <p:cNvSpPr/>
            <p:nvPr/>
          </p:nvSpPr>
          <p:spPr>
            <a:xfrm rot="10800000">
              <a:off x="5625198" y="463121"/>
              <a:ext cx="1713599" cy="1716774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chemeClr val="bg1"/>
                </a:gs>
                <a:gs pos="35000">
                  <a:schemeClr val="bg1">
                    <a:alpha val="1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19B63B8-28AA-4D24-808D-2B075C92B8D8}"/>
              </a:ext>
            </a:extLst>
          </p:cNvPr>
          <p:cNvGrpSpPr/>
          <p:nvPr/>
        </p:nvGrpSpPr>
        <p:grpSpPr>
          <a:xfrm rot="10800000">
            <a:off x="1714383" y="3438536"/>
            <a:ext cx="1713602" cy="1716774"/>
            <a:chOff x="5625198" y="463121"/>
            <a:chExt cx="1713602" cy="1716774"/>
          </a:xfrm>
        </p:grpSpPr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568068DC-B96D-4DB4-A817-58673509BBE9}"/>
                </a:ext>
              </a:extLst>
            </p:cNvPr>
            <p:cNvSpPr/>
            <p:nvPr/>
          </p:nvSpPr>
          <p:spPr>
            <a:xfrm>
              <a:off x="5625200" y="466723"/>
              <a:ext cx="1713600" cy="1710000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ECC71D05-D164-49BA-AB3B-0EF0E57A420A}"/>
                </a:ext>
              </a:extLst>
            </p:cNvPr>
            <p:cNvSpPr/>
            <p:nvPr/>
          </p:nvSpPr>
          <p:spPr>
            <a:xfrm rot="10800000">
              <a:off x="5625198" y="463121"/>
              <a:ext cx="1713599" cy="1716774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chemeClr val="bg1"/>
                </a:gs>
                <a:gs pos="35000">
                  <a:schemeClr val="bg1">
                    <a:alpha val="1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C1E9F0C-740F-46A0-A99E-E8BE4D8BEB59}"/>
              </a:ext>
            </a:extLst>
          </p:cNvPr>
          <p:cNvGrpSpPr/>
          <p:nvPr/>
        </p:nvGrpSpPr>
        <p:grpSpPr>
          <a:xfrm rot="10800000">
            <a:off x="3431963" y="-5709"/>
            <a:ext cx="1713602" cy="1716774"/>
            <a:chOff x="5625198" y="463121"/>
            <a:chExt cx="1713602" cy="1716774"/>
          </a:xfrm>
        </p:grpSpPr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12FB697C-0D54-4443-A5B3-2754F4EDEBBD}"/>
                </a:ext>
              </a:extLst>
            </p:cNvPr>
            <p:cNvSpPr/>
            <p:nvPr/>
          </p:nvSpPr>
          <p:spPr>
            <a:xfrm>
              <a:off x="5625200" y="466723"/>
              <a:ext cx="1713600" cy="1710000"/>
            </a:xfrm>
            <a:prstGeom prst="triangle">
              <a:avLst>
                <a:gd name="adj" fmla="val 0"/>
              </a:avLst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9E488157-9D85-45A6-A9DB-621F05DD0CB7}"/>
                </a:ext>
              </a:extLst>
            </p:cNvPr>
            <p:cNvSpPr/>
            <p:nvPr/>
          </p:nvSpPr>
          <p:spPr>
            <a:xfrm rot="10800000">
              <a:off x="5625198" y="463121"/>
              <a:ext cx="1713599" cy="1716774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chemeClr val="bg1"/>
                </a:gs>
                <a:gs pos="35000">
                  <a:schemeClr val="bg1">
                    <a:alpha val="10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482B58D-C622-4DAE-B43D-33BD54AB5DFA}"/>
              </a:ext>
            </a:extLst>
          </p:cNvPr>
          <p:cNvSpPr/>
          <p:nvPr/>
        </p:nvSpPr>
        <p:spPr>
          <a:xfrm>
            <a:off x="1725996" y="-12718"/>
            <a:ext cx="1713600" cy="17136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81DA08E-CD57-4FB9-9A61-95368FEE7B93}"/>
              </a:ext>
            </a:extLst>
          </p:cNvPr>
          <p:cNvSpPr/>
          <p:nvPr/>
        </p:nvSpPr>
        <p:spPr>
          <a:xfrm>
            <a:off x="5140787" y="0"/>
            <a:ext cx="1734461" cy="17136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F573181A-AB38-4D2A-AA3D-58EFC0261249}"/>
              </a:ext>
            </a:extLst>
          </p:cNvPr>
          <p:cNvSpPr/>
          <p:nvPr/>
        </p:nvSpPr>
        <p:spPr>
          <a:xfrm rot="16200000">
            <a:off x="6895261" y="1633653"/>
            <a:ext cx="5258112" cy="5267855"/>
          </a:xfrm>
          <a:prstGeom prst="triangle">
            <a:avLst>
              <a:gd name="adj" fmla="val 0"/>
            </a:avLst>
          </a:prstGeom>
          <a:gradFill>
            <a:gsLst>
              <a:gs pos="100000">
                <a:schemeClr val="bg1"/>
              </a:gs>
              <a:gs pos="35000">
                <a:schemeClr val="bg1">
                  <a:alpha val="10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13294" y="470647"/>
            <a:ext cx="6338047" cy="5916706"/>
          </a:xfrm>
          <a:prstGeom prst="rect">
            <a:avLst/>
          </a:prstGeom>
          <a:solidFill>
            <a:schemeClr val="bg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728644" y="62085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특집 보도</a:t>
            </a:r>
            <a:endParaRPr lang="ko-KR" altLang="en-US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26658" y="1199608"/>
            <a:ext cx="4685132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854067" y="2210557"/>
            <a:ext cx="1460632" cy="729629"/>
            <a:chOff x="1854067" y="2316286"/>
            <a:chExt cx="1460632" cy="7296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67" y="2316286"/>
              <a:ext cx="1460632" cy="518171"/>
            </a:xfrm>
            <a:prstGeom prst="rect">
              <a:avLst/>
            </a:prstGeom>
            <a:effectLst>
              <a:outerShdw blurRad="50800" dist="38100" dir="2700000" sx="106000" sy="106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직사각형 59"/>
            <p:cNvSpPr/>
            <p:nvPr/>
          </p:nvSpPr>
          <p:spPr>
            <a:xfrm>
              <a:off x="1972330" y="3000196"/>
              <a:ext cx="1224107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200708" y="1497535"/>
            <a:ext cx="4963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“</a:t>
            </a:r>
            <a:r>
              <a:rPr lang="ko-KR" altLang="en-US" sz="36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차세대 </a:t>
            </a:r>
            <a:r>
              <a:rPr lang="en-US" altLang="ko-KR" sz="36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AI </a:t>
            </a:r>
            <a:r>
              <a:rPr lang="ko-KR" altLang="en-US" sz="36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선도 기업 예정</a:t>
            </a:r>
            <a:endParaRPr lang="en-US" altLang="ko-KR" sz="3600" dirty="0" smtClean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r"/>
            <a:r>
              <a:rPr lang="en-US" altLang="ko-KR" sz="36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A-IVE </a:t>
            </a:r>
            <a:r>
              <a:rPr lang="ko-KR" altLang="en-US" sz="36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솔루션 설명회</a:t>
            </a:r>
            <a:r>
              <a:rPr lang="en-US" altLang="ko-KR" sz="36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”</a:t>
            </a:r>
            <a:endParaRPr lang="ko-KR" altLang="en-US" sz="36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sx="102000" sy="102000" algn="tl" rotWithShape="0">
                  <a:prstClr val="black">
                    <a:alpha val="40000"/>
                  </a:prstClr>
                </a:outerShdw>
              </a:effectLs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113234" y="2834457"/>
            <a:ext cx="5459006" cy="782503"/>
          </a:xfrm>
          <a:prstGeom prst="roundRect">
            <a:avLst/>
          </a:prstGeom>
          <a:solidFill>
            <a:srgbClr val="1F3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6204674" y="2892984"/>
            <a:ext cx="5276126" cy="6654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칠각형 11"/>
          <p:cNvSpPr/>
          <p:nvPr/>
        </p:nvSpPr>
        <p:spPr>
          <a:xfrm>
            <a:off x="5826658" y="2834457"/>
            <a:ext cx="782503" cy="782503"/>
          </a:xfrm>
          <a:prstGeom prst="heptagon">
            <a:avLst/>
          </a:prstGeom>
          <a:solidFill>
            <a:srgbClr val="1F3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칠각형 67"/>
          <p:cNvSpPr/>
          <p:nvPr/>
        </p:nvSpPr>
        <p:spPr>
          <a:xfrm>
            <a:off x="5957965" y="2965764"/>
            <a:ext cx="519888" cy="519888"/>
          </a:xfrm>
          <a:prstGeom prst="hep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067868" y="3045676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</a:t>
            </a:r>
            <a:endParaRPr lang="ko-KR" altLang="en-US" sz="2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6113234" y="4056362"/>
            <a:ext cx="5459006" cy="782503"/>
          </a:xfrm>
          <a:prstGeom prst="roundRect">
            <a:avLst/>
          </a:prstGeom>
          <a:solidFill>
            <a:srgbClr val="1F3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6204674" y="4114890"/>
            <a:ext cx="5276126" cy="6654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칠각형 88"/>
          <p:cNvSpPr/>
          <p:nvPr/>
        </p:nvSpPr>
        <p:spPr>
          <a:xfrm>
            <a:off x="5826658" y="4056362"/>
            <a:ext cx="782503" cy="782503"/>
          </a:xfrm>
          <a:prstGeom prst="heptagon">
            <a:avLst/>
          </a:prstGeom>
          <a:solidFill>
            <a:srgbClr val="1F3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칠각형 89"/>
          <p:cNvSpPr/>
          <p:nvPr/>
        </p:nvSpPr>
        <p:spPr>
          <a:xfrm>
            <a:off x="5957965" y="4187669"/>
            <a:ext cx="519888" cy="519888"/>
          </a:xfrm>
          <a:prstGeom prst="hep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6067868" y="426758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2</a:t>
            </a:r>
            <a:endParaRPr lang="ko-KR" altLang="en-US" sz="2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6113234" y="5278266"/>
            <a:ext cx="5459006" cy="782503"/>
          </a:xfrm>
          <a:prstGeom prst="roundRect">
            <a:avLst/>
          </a:prstGeom>
          <a:solidFill>
            <a:srgbClr val="1F3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6204674" y="5336794"/>
            <a:ext cx="5276126" cy="6654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칠각형 94"/>
          <p:cNvSpPr/>
          <p:nvPr/>
        </p:nvSpPr>
        <p:spPr>
          <a:xfrm>
            <a:off x="5826658" y="5278266"/>
            <a:ext cx="782503" cy="782503"/>
          </a:xfrm>
          <a:prstGeom prst="heptagon">
            <a:avLst/>
          </a:prstGeom>
          <a:solidFill>
            <a:srgbClr val="1F3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칠각형 95"/>
          <p:cNvSpPr/>
          <p:nvPr/>
        </p:nvSpPr>
        <p:spPr>
          <a:xfrm>
            <a:off x="5957965" y="5409573"/>
            <a:ext cx="519888" cy="519888"/>
          </a:xfrm>
          <a:prstGeom prst="hep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6067868" y="5489485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3</a:t>
            </a:r>
            <a:endParaRPr lang="ko-KR" altLang="en-US" sz="2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64071" y="3041042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서비스 소개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664071" y="4312149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홍보영상 시청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664071" y="553603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시연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5F2FCB14-967A-4AC4-ADEB-A0E8E1E9DE55}"/>
              </a:ext>
            </a:extLst>
          </p:cNvPr>
          <p:cNvSpPr/>
          <p:nvPr/>
        </p:nvSpPr>
        <p:spPr>
          <a:xfrm>
            <a:off x="8128000" y="2987040"/>
            <a:ext cx="4064000" cy="3870960"/>
          </a:xfrm>
          <a:prstGeom prst="triangle">
            <a:avLst>
              <a:gd name="adj" fmla="val 100000"/>
            </a:avLst>
          </a:prstGeom>
          <a:solidFill>
            <a:srgbClr val="1F3573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73B7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96E376-71F5-4192-A116-AE4E0BA8DDBD}"/>
              </a:ext>
            </a:extLst>
          </p:cNvPr>
          <p:cNvSpPr txBox="1"/>
          <p:nvPr/>
        </p:nvSpPr>
        <p:spPr>
          <a:xfrm>
            <a:off x="7947660" y="5836920"/>
            <a:ext cx="415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서비스 </a:t>
            </a:r>
            <a:r>
              <a:rPr lang="ko-KR" altLang="en-US" sz="4800" dirty="0" smtClean="0">
                <a:solidFill>
                  <a:schemeClr val="bg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소개</a:t>
            </a:r>
            <a:endParaRPr lang="ko-KR" altLang="en-US" sz="4800" dirty="0">
              <a:solidFill>
                <a:schemeClr val="bg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40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4640" y="1052847"/>
            <a:ext cx="11602720" cy="555757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396758" y="1554480"/>
            <a:ext cx="4355688" cy="4673600"/>
          </a:xfrm>
          <a:prstGeom prst="roundRect">
            <a:avLst>
              <a:gd name="adj" fmla="val 5471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674128" y="1207327"/>
            <a:ext cx="3800948" cy="51153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개선된 통합 관리 서비스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18160" y="1554480"/>
            <a:ext cx="4355688" cy="4673600"/>
          </a:xfrm>
          <a:prstGeom prst="roundRect">
            <a:avLst>
              <a:gd name="adj" fmla="val 5471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A187D-17E5-4ED6-87CC-73D2B888F050}"/>
              </a:ext>
            </a:extLst>
          </p:cNvPr>
          <p:cNvSpPr txBox="1"/>
          <p:nvPr/>
        </p:nvSpPr>
        <p:spPr>
          <a:xfrm>
            <a:off x="1" y="29986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소개</a:t>
            </a:r>
            <a:endParaRPr lang="ko-KR" altLang="en-US" sz="3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193212"/>
            <a:ext cx="962526" cy="341464"/>
          </a:xfrm>
          <a:prstGeom prst="rect">
            <a:avLst/>
          </a:prstGeom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안면 인식 - 무료 과학 기술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110" y="1892009"/>
            <a:ext cx="1784985" cy="178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>
            <a:off x="5120640" y="3891280"/>
            <a:ext cx="192024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795530" y="1207327"/>
            <a:ext cx="3800948" cy="51153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기존 분리되어 있던 불편한 서비스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89641" y="4753439"/>
            <a:ext cx="3169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얼굴 인식 후</a:t>
            </a:r>
            <a:endParaRPr lang="en-US" altLang="ko-KR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출입과 동시에 출결 적용되며</a:t>
            </a:r>
            <a:endParaRPr lang="en-US" altLang="ko-KR" sz="16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출결 현황을 한 사이트에서 관리 </a:t>
            </a:r>
            <a:endParaRPr lang="ko-KR" altLang="en-US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9" name="육각형 38"/>
          <p:cNvSpPr/>
          <p:nvPr/>
        </p:nvSpPr>
        <p:spPr>
          <a:xfrm>
            <a:off x="7550539" y="3820332"/>
            <a:ext cx="4048126" cy="789768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7788664" y="3892051"/>
            <a:ext cx="35718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spc="3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AATS</a:t>
            </a:r>
          </a:p>
          <a:p>
            <a:pPr algn="ctr"/>
            <a:r>
              <a:rPr lang="en-US" altLang="ko-KR" sz="1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(Automatic Attendance and Tracking System)</a:t>
            </a:r>
            <a:endParaRPr lang="ko-KR" altLang="en-US" sz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18218" y="2028840"/>
            <a:ext cx="1288609" cy="1869409"/>
            <a:chOff x="809866" y="2028840"/>
            <a:chExt cx="1288609" cy="1869409"/>
          </a:xfrm>
        </p:grpSpPr>
        <p:pic>
          <p:nvPicPr>
            <p:cNvPr id="2052" name="Picture 4" descr="신용 카드 - 무료 상업과 쇼핑개 아이콘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866" y="2028840"/>
              <a:ext cx="1288609" cy="1288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930629" y="3528917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카드 출입</a:t>
              </a:r>
              <a:endPara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918552" y="4109717"/>
            <a:ext cx="1309863" cy="1815092"/>
            <a:chOff x="1911760" y="4109717"/>
            <a:chExt cx="1309863" cy="1815092"/>
          </a:xfrm>
        </p:grpSpPr>
        <p:grpSp>
          <p:nvGrpSpPr>
            <p:cNvPr id="8" name="그룹 7"/>
            <p:cNvGrpSpPr/>
            <p:nvPr/>
          </p:nvGrpSpPr>
          <p:grpSpPr>
            <a:xfrm>
              <a:off x="1911760" y="4109717"/>
              <a:ext cx="1309863" cy="1309863"/>
              <a:chOff x="5322445" y="2611766"/>
              <a:chExt cx="1912937" cy="1912937"/>
            </a:xfrm>
          </p:grpSpPr>
          <p:pic>
            <p:nvPicPr>
              <p:cNvPr id="2056" name="Picture 8" descr="출석 - 무료 시간과 날짜개 아이콘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2445" y="2611766"/>
                <a:ext cx="1912937" cy="1912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5857240" y="3595704"/>
                <a:ext cx="223520" cy="220691"/>
              </a:xfrm>
              <a:prstGeom prst="rect">
                <a:avLst/>
              </a:prstGeom>
              <a:solidFill>
                <a:srgbClr val="D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/>
              <p:cNvSpPr/>
              <p:nvPr/>
            </p:nvSpPr>
            <p:spPr>
              <a:xfrm>
                <a:off x="5878596" y="3610944"/>
                <a:ext cx="180808" cy="180808"/>
              </a:xfrm>
              <a:prstGeom prst="ellipse">
                <a:avLst/>
              </a:prstGeom>
              <a:solidFill>
                <a:srgbClr val="F04B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108590" y="5555477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출결 현황</a:t>
              </a:r>
              <a:endPara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040140" y="1930327"/>
            <a:ext cx="1556338" cy="1967922"/>
            <a:chOff x="3040140" y="1930327"/>
            <a:chExt cx="1556338" cy="1967922"/>
          </a:xfrm>
        </p:grpSpPr>
        <p:sp>
          <p:nvSpPr>
            <p:cNvPr id="15" name="TextBox 14"/>
            <p:cNvSpPr txBox="1"/>
            <p:nvPr/>
          </p:nvSpPr>
          <p:spPr>
            <a:xfrm>
              <a:off x="3294768" y="3528917"/>
              <a:ext cx="1047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별도 출결</a:t>
              </a:r>
              <a:endPara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</p:txBody>
        </p:sp>
        <p:pic>
          <p:nvPicPr>
            <p:cNvPr id="2062" name="Picture 14" descr="상품상세 &lt; 앱목록 | NHN커머스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backgroundMark x1="49784" y1="48958" x2="38095" y2="43750"/>
                          <a14:backgroundMark x1="89610" y1="42188" x2="80519" y2="59896"/>
                          <a14:backgroundMark x1="76190" y1="58854" x2="67100" y2="60938"/>
                          <a14:backgroundMark x1="83117" y1="37500" x2="84848" y2="37500"/>
                          <a14:backgroundMark x1="51948" y1="51042" x2="51948" y2="51042"/>
                          <a14:backgroundMark x1="65801" y1="59375" x2="65801" y2="59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7" t="6703" r="5930" b="9297"/>
            <a:stretch/>
          </p:blipFill>
          <p:spPr bwMode="auto">
            <a:xfrm>
              <a:off x="3040140" y="1930327"/>
              <a:ext cx="1556338" cy="1431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5178922" y="2435337"/>
            <a:ext cx="18341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통합 관리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서비스 개선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7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4640" y="1052847"/>
            <a:ext cx="11602720" cy="555757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A187D-17E5-4ED6-87CC-73D2B888F050}"/>
              </a:ext>
            </a:extLst>
          </p:cNvPr>
          <p:cNvSpPr txBox="1"/>
          <p:nvPr/>
        </p:nvSpPr>
        <p:spPr>
          <a:xfrm>
            <a:off x="1" y="29986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AI </a:t>
            </a:r>
            <a:r>
              <a:rPr lang="ko-KR" altLang="en-US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학습 방법 및 동작 </a:t>
            </a:r>
            <a:r>
              <a:rPr lang="ko-KR" altLang="en-US" sz="3600" dirty="0" err="1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플로우</a:t>
            </a:r>
            <a:endParaRPr lang="ko-KR" altLang="en-US" sz="3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94640" y="1030451"/>
            <a:ext cx="2743472" cy="2519254"/>
            <a:chOff x="294640" y="1030451"/>
            <a:chExt cx="2743472" cy="2519254"/>
          </a:xfrm>
        </p:grpSpPr>
        <p:pic>
          <p:nvPicPr>
            <p:cNvPr id="8" name="Picture 4" descr="Number Png Stock Illustrations – 7,240 Number Png Stock Illustrations,  Vectors &amp; Clipart - Dreamsti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42" b="97251" l="2688" r="97875">
                          <a14:foregroundMark x1="13063" y1="13058" x2="9688" y2="38316"/>
                          <a14:foregroundMark x1="13063" y1="58419" x2="9063" y2="83505"/>
                          <a14:foregroundMark x1="28750" y1="10653" x2="25875" y2="39519"/>
                          <a14:foregroundMark x1="28000" y1="55326" x2="26063" y2="84536"/>
                          <a14:foregroundMark x1="42875" y1="8935" x2="43000" y2="38144"/>
                          <a14:foregroundMark x1="42563" y1="55670" x2="42375" y2="81443"/>
                          <a14:foregroundMark x1="46375" y1="61512" x2="37063" y2="72509"/>
                          <a14:foregroundMark x1="55000" y1="12543" x2="61500" y2="32646"/>
                          <a14:foregroundMark x1="62187" y1="58935" x2="55688" y2="80756"/>
                          <a14:foregroundMark x1="77750" y1="12543" x2="74750" y2="36942"/>
                          <a14:foregroundMark x1="93063" y1="11340" x2="90750" y2="35911"/>
                          <a14:foregroundMark x1="77250" y1="56186" x2="74250" y2="84536"/>
                          <a14:foregroundMark x1="72563" y1="26804" x2="73375" y2="23540"/>
                          <a14:foregroundMark x1="40063" y1="20962" x2="41563" y2="21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927" b="48350"/>
            <a:stretch/>
          </p:blipFill>
          <p:spPr bwMode="auto">
            <a:xfrm>
              <a:off x="294640" y="1030451"/>
              <a:ext cx="943131" cy="98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그룹 12"/>
            <p:cNvGrpSpPr/>
            <p:nvPr/>
          </p:nvGrpSpPr>
          <p:grpSpPr>
            <a:xfrm>
              <a:off x="1608727" y="1195096"/>
              <a:ext cx="1429385" cy="2354609"/>
              <a:chOff x="1420468" y="1195096"/>
              <a:chExt cx="1429385" cy="2354609"/>
            </a:xfrm>
          </p:grpSpPr>
          <p:pic>
            <p:nvPicPr>
              <p:cNvPr id="3074" name="Picture 2" descr="Facial recognition - Free technology icons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0468" y="1195096"/>
                <a:ext cx="1429385" cy="1429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579674" y="2686482"/>
                <a:ext cx="1047082" cy="473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사진 촬영</a:t>
                </a:r>
                <a:endParaRPr lang="en-US" altLang="ko-KR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524371" y="3161137"/>
                <a:ext cx="1157688" cy="388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약 </a:t>
                </a:r>
                <a:r>
                  <a:rPr lang="en-US" altLang="ko-KR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200</a:t>
                </a: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장</a:t>
                </a:r>
                <a:endParaRPr lang="en-US" altLang="ko-KR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3909596" y="1030451"/>
            <a:ext cx="3388576" cy="2773939"/>
            <a:chOff x="4428669" y="1030451"/>
            <a:chExt cx="3388576" cy="2773939"/>
          </a:xfrm>
        </p:grpSpPr>
        <p:pic>
          <p:nvPicPr>
            <p:cNvPr id="12" name="Picture 4" descr="Number Png Stock Illustrations – 7,240 Number Png Stock Illustrations,  Vectors &amp; Clipart - Dreamsti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42" b="97251" l="2688" r="97875">
                          <a14:foregroundMark x1="13063" y1="13058" x2="9688" y2="38316"/>
                          <a14:foregroundMark x1="13063" y1="58419" x2="9063" y2="83505"/>
                          <a14:foregroundMark x1="28750" y1="10653" x2="25875" y2="39519"/>
                          <a14:foregroundMark x1="28000" y1="55326" x2="26063" y2="84536"/>
                          <a14:foregroundMark x1="42875" y1="8935" x2="43000" y2="38144"/>
                          <a14:foregroundMark x1="42563" y1="55670" x2="42375" y2="81443"/>
                          <a14:foregroundMark x1="46375" y1="61512" x2="37063" y2="72509"/>
                          <a14:foregroundMark x1="55000" y1="12543" x2="61500" y2="32646"/>
                          <a14:foregroundMark x1="62187" y1="58935" x2="55688" y2="80756"/>
                          <a14:foregroundMark x1="77750" y1="12543" x2="74750" y2="36942"/>
                          <a14:foregroundMark x1="93063" y1="11340" x2="90750" y2="35911"/>
                          <a14:foregroundMark x1="77250" y1="56186" x2="74250" y2="84536"/>
                          <a14:foregroundMark x1="72563" y1="26804" x2="73375" y2="23540"/>
                          <a14:foregroundMark x1="40063" y1="20962" x2="41563" y2="21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13" r="66197" b="48677"/>
            <a:stretch/>
          </p:blipFill>
          <p:spPr bwMode="auto">
            <a:xfrm>
              <a:off x="4428669" y="1030451"/>
              <a:ext cx="751840" cy="942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5407811" y="1195096"/>
              <a:ext cx="2409434" cy="2609294"/>
              <a:chOff x="5384378" y="1195096"/>
              <a:chExt cx="2409434" cy="2609294"/>
            </a:xfrm>
          </p:grpSpPr>
          <p:pic>
            <p:nvPicPr>
              <p:cNvPr id="3078" name="Picture 6" descr="Machine Learning png images | PNGWing"/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58152" y1="9328" x2="62391" y2="28200"/>
                            <a14:foregroundMark x1="56957" y1="90022" x2="46957" y2="88937"/>
                            <a14:foregroundMark x1="41413" y1="90239" x2="46196" y2="85249"/>
                            <a14:foregroundMark x1="41196" y1="86334" x2="40217" y2="89371"/>
                            <a14:foregroundMark x1="39783" y1="92408" x2="39457" y2="92191"/>
                            <a14:foregroundMark x1="55978" y1="98265" x2="58043" y2="97180"/>
                            <a14:foregroundMark x1="79783" y1="93275" x2="80109" y2="92191"/>
                            <a14:backgroundMark x1="59783" y1="3037" x2="57391" y2="0"/>
                            <a14:backgroundMark x1="57500" y1="3905" x2="51522" y2="0"/>
                            <a14:backgroundMark x1="42500" y1="1302" x2="50435" y2="0"/>
                            <a14:backgroundMark x1="61304" y1="12364" x2="62174" y2="14100"/>
                            <a14:backgroundMark x1="63478" y1="19957" x2="63478" y2="19957"/>
                            <a14:backgroundMark x1="51630" y1="71150" x2="51087" y2="77440"/>
                            <a14:backgroundMark x1="49565" y1="78308" x2="40870" y2="84599"/>
                            <a14:backgroundMark x1="53043" y1="99783" x2="43913" y2="98482"/>
                            <a14:backgroundMark x1="40326" y1="86334" x2="40326" y2="863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4378" y="1195096"/>
                <a:ext cx="2409434" cy="1207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065554" y="2592520"/>
                <a:ext cx="1047082" cy="473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595073" y="3065726"/>
                <a:ext cx="198804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SSD </a:t>
                </a:r>
                <a:r>
                  <a:rPr lang="en-US" altLang="ko-KR" sz="1400" dirty="0" err="1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MobileNet</a:t>
                </a:r>
                <a:r>
                  <a:rPr lang="en-US" altLang="ko-KR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사용</a:t>
                </a:r>
                <a:endParaRPr lang="en-US" altLang="ko-KR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약 </a:t>
                </a:r>
                <a:r>
                  <a:rPr lang="en-US" altLang="ko-KR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200,000</a:t>
                </a: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번 학습</a:t>
                </a:r>
                <a:endParaRPr lang="en-US" altLang="ko-KR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8169657" y="1030451"/>
            <a:ext cx="3556268" cy="2815619"/>
            <a:chOff x="8169657" y="1030451"/>
            <a:chExt cx="3556268" cy="2815619"/>
          </a:xfrm>
        </p:grpSpPr>
        <p:pic>
          <p:nvPicPr>
            <p:cNvPr id="18" name="Picture 4" descr="Number Png Stock Illustrations – 7,240 Number Png Stock Illustrations,  Vectors &amp; Clipart - Dreamsti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42" b="97251" l="2688" r="97875">
                          <a14:foregroundMark x1="13063" y1="13058" x2="9688" y2="38316"/>
                          <a14:foregroundMark x1="13063" y1="58419" x2="9063" y2="83505"/>
                          <a14:foregroundMark x1="28750" y1="10653" x2="25875" y2="39519"/>
                          <a14:foregroundMark x1="28000" y1="55326" x2="26063" y2="84536"/>
                          <a14:foregroundMark x1="42875" y1="8935" x2="43000" y2="38144"/>
                          <a14:foregroundMark x1="42563" y1="55670" x2="42375" y2="81443"/>
                          <a14:foregroundMark x1="46375" y1="61512" x2="37063" y2="72509"/>
                          <a14:foregroundMark x1="55000" y1="12543" x2="61500" y2="32646"/>
                          <a14:foregroundMark x1="62187" y1="58935" x2="55688" y2="80756"/>
                          <a14:foregroundMark x1="77750" y1="12543" x2="74750" y2="36942"/>
                          <a14:foregroundMark x1="93063" y1="11340" x2="90750" y2="35911"/>
                          <a14:foregroundMark x1="77250" y1="56186" x2="74250" y2="84536"/>
                          <a14:foregroundMark x1="72563" y1="26804" x2="73375" y2="23540"/>
                          <a14:foregroundMark x1="40063" y1="20962" x2="41563" y2="21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31" r="50343" b="51059"/>
            <a:stretch/>
          </p:blipFill>
          <p:spPr bwMode="auto">
            <a:xfrm>
              <a:off x="8169657" y="1030451"/>
              <a:ext cx="738554" cy="898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9154387" y="1195096"/>
              <a:ext cx="2571538" cy="2650974"/>
              <a:chOff x="9154387" y="1195096"/>
              <a:chExt cx="2571538" cy="2650974"/>
            </a:xfrm>
          </p:grpSpPr>
          <p:pic>
            <p:nvPicPr>
              <p:cNvPr id="3080" name="Picture 8" descr="Camera Logo PNG - Camera Logo Design, Camera Logo Clip. - CleanPNG / Kiss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385" b="100000" l="0" r="100000">
                            <a14:foregroundMark x1="66154" y1="31154" x2="5385" y2="32692"/>
                            <a14:foregroundMark x1="20385" y1="28077" x2="36923" y2="5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9715304" y="1195096"/>
                <a:ext cx="1449705" cy="1449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9783566" y="2634200"/>
                <a:ext cx="1313180" cy="473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AI </a:t>
                </a:r>
                <a:r>
                  <a:rPr lang="ko-KR" altLang="en-US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모델 적용</a:t>
                </a:r>
                <a:endParaRPr lang="en-US" altLang="ko-KR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154387" y="3107406"/>
                <a:ext cx="257153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 err="1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openCV</a:t>
                </a: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로 </a:t>
                </a:r>
                <a:r>
                  <a:rPr lang="en-US" altLang="ko-KR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IP Camera </a:t>
                </a: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연동</a:t>
                </a:r>
                <a:endParaRPr lang="en-US" altLang="ko-KR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학습된 모델 적용 및 객체 검출</a:t>
                </a:r>
                <a:endParaRPr lang="en-US" altLang="ko-KR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359805" y="3887927"/>
            <a:ext cx="3088418" cy="2771143"/>
            <a:chOff x="359805" y="3887927"/>
            <a:chExt cx="3088418" cy="2771143"/>
          </a:xfrm>
        </p:grpSpPr>
        <p:pic>
          <p:nvPicPr>
            <p:cNvPr id="22" name="Picture 4" descr="Number Png Stock Illustrations – 7,240 Number Png Stock Illustrations,  Vectors &amp; Clipart - Dreamsti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42" b="97251" l="2688" r="97875">
                          <a14:foregroundMark x1="13063" y1="13058" x2="9688" y2="38316"/>
                          <a14:foregroundMark x1="13063" y1="58419" x2="9063" y2="83505"/>
                          <a14:foregroundMark x1="28750" y1="10653" x2="25875" y2="39519"/>
                          <a14:foregroundMark x1="28000" y1="55326" x2="26063" y2="84536"/>
                          <a14:foregroundMark x1="42875" y1="8935" x2="43000" y2="38144"/>
                          <a14:foregroundMark x1="42563" y1="55670" x2="42375" y2="81443"/>
                          <a14:foregroundMark x1="46375" y1="61512" x2="37063" y2="72509"/>
                          <a14:foregroundMark x1="55000" y1="12543" x2="61500" y2="32646"/>
                          <a14:foregroundMark x1="62187" y1="58935" x2="55688" y2="80756"/>
                          <a14:foregroundMark x1="77750" y1="12543" x2="74750" y2="36942"/>
                          <a14:foregroundMark x1="93063" y1="11340" x2="90750" y2="35911"/>
                          <a14:foregroundMark x1="77250" y1="56186" x2="74250" y2="84536"/>
                          <a14:foregroundMark x1="72563" y1="26804" x2="73375" y2="23540"/>
                          <a14:foregroundMark x1="40063" y1="20962" x2="41563" y2="21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38" r="33365" b="52283"/>
            <a:stretch/>
          </p:blipFill>
          <p:spPr bwMode="auto">
            <a:xfrm>
              <a:off x="359805" y="3887927"/>
              <a:ext cx="812800" cy="87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1198616" y="3974296"/>
              <a:ext cx="2249607" cy="2684774"/>
              <a:chOff x="1410115" y="3974296"/>
              <a:chExt cx="2249607" cy="2684774"/>
            </a:xfrm>
          </p:grpSpPr>
          <p:pic>
            <p:nvPicPr>
              <p:cNvPr id="3082" name="Picture 10" descr="얼굴 인식 시스템 생체 인식 지문 E 인증 iPhone X, 카메라, png | PNGEgg"/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669" b="96534" l="16333" r="82667">
                            <a14:foregroundMark x1="50333" y1="17330" x2="48778" y2="79461"/>
                            <a14:foregroundMark x1="33889" y1="21309" x2="30889" y2="46983"/>
                            <a14:foregroundMark x1="31000" y1="27985" x2="31222" y2="69961"/>
                            <a14:foregroundMark x1="31333" y1="71887" x2="69222" y2="71245"/>
                            <a14:foregroundMark x1="68778" y1="71759" x2="68667" y2="27086"/>
                            <a14:foregroundMark x1="68444" y1="27599" x2="31778" y2="27728"/>
                            <a14:foregroundMark x1="41778" y1="37356" x2="43444" y2="34018"/>
                            <a14:foregroundMark x1="57333" y1="34531" x2="59000" y2="39923"/>
                            <a14:foregroundMark x1="62778" y1="31579" x2="63111" y2="38383"/>
                            <a14:foregroundMark x1="62556" y1="54685" x2="64556" y2="79589"/>
                            <a14:foregroundMark x1="66111" y1="30424" x2="57778" y2="37741"/>
                            <a14:foregroundMark x1="42889" y1="58922" x2="37889" y2="71245"/>
                            <a14:foregroundMark x1="38111" y1="60205" x2="32000" y2="68164"/>
                            <a14:foregroundMark x1="63889" y1="31579" x2="59111" y2="45315"/>
                            <a14:foregroundMark x1="60667" y1="28241" x2="65111" y2="39538"/>
                            <a14:foregroundMark x1="66889" y1="30937" x2="58556" y2="40950"/>
                            <a14:foregroundMark x1="60667" y1="23748" x2="60667" y2="43004"/>
                            <a14:foregroundMark x1="56000" y1="28241" x2="36333" y2="51348"/>
                            <a14:foregroundMark x1="37778" y1="29910" x2="32000" y2="386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30" t="3307" r="20748" b="3718"/>
              <a:stretch/>
            </p:blipFill>
            <p:spPr bwMode="auto">
              <a:xfrm>
                <a:off x="1980323" y="3974296"/>
                <a:ext cx="1109190" cy="1512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2011377" y="5466912"/>
                <a:ext cx="1047082" cy="473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객체 인식</a:t>
                </a:r>
                <a:endParaRPr lang="en-US" altLang="ko-KR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410115" y="5920406"/>
                <a:ext cx="224960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인식된 </a:t>
                </a:r>
                <a:r>
                  <a:rPr lang="en-US" altLang="ko-KR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Class Name</a:t>
                </a: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으로 </a:t>
                </a:r>
                <a:r>
                  <a:rPr lang="en-US" altLang="ko-KR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DB</a:t>
                </a: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에 접근</a:t>
                </a:r>
                <a:endParaRPr lang="en-US" altLang="ko-KR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4121239" y="3887927"/>
            <a:ext cx="3399238" cy="2771143"/>
            <a:chOff x="4402924" y="3887927"/>
            <a:chExt cx="3399238" cy="2771143"/>
          </a:xfrm>
        </p:grpSpPr>
        <p:pic>
          <p:nvPicPr>
            <p:cNvPr id="30" name="Picture 4" descr="Number Png Stock Illustrations – 7,240 Number Png Stock Illustrations,  Vectors &amp; Clipart - Dreamsti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42" b="97251" l="2688" r="97875">
                          <a14:foregroundMark x1="13063" y1="13058" x2="9688" y2="38316"/>
                          <a14:foregroundMark x1="13063" y1="58419" x2="9063" y2="83505"/>
                          <a14:foregroundMark x1="28750" y1="10653" x2="25875" y2="39519"/>
                          <a14:foregroundMark x1="28000" y1="55326" x2="26063" y2="84536"/>
                          <a14:foregroundMark x1="42875" y1="8935" x2="43000" y2="38144"/>
                          <a14:foregroundMark x1="42563" y1="55670" x2="42375" y2="81443"/>
                          <a14:foregroundMark x1="46375" y1="61512" x2="37063" y2="72509"/>
                          <a14:foregroundMark x1="55000" y1="12543" x2="61500" y2="32646"/>
                          <a14:foregroundMark x1="62187" y1="58935" x2="55688" y2="80756"/>
                          <a14:foregroundMark x1="77750" y1="12543" x2="74750" y2="36942"/>
                          <a14:foregroundMark x1="93063" y1="11340" x2="90750" y2="35911"/>
                          <a14:foregroundMark x1="77250" y1="56186" x2="74250" y2="84536"/>
                          <a14:foregroundMark x1="72563" y1="26804" x2="73375" y2="23540"/>
                          <a14:foregroundMark x1="40063" y1="20962" x2="41563" y2="21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36" r="17673" b="50035"/>
            <a:stretch/>
          </p:blipFill>
          <p:spPr bwMode="auto">
            <a:xfrm>
              <a:off x="4402924" y="3887927"/>
              <a:ext cx="762000" cy="91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5422894" y="3974296"/>
              <a:ext cx="2379268" cy="2684774"/>
              <a:chOff x="5461411" y="3974296"/>
              <a:chExt cx="2379268" cy="2684774"/>
            </a:xfrm>
          </p:grpSpPr>
          <p:pic>
            <p:nvPicPr>
              <p:cNvPr id="1026" name="Picture 2" descr="출석 PNG, 일러스트, PSD 및 클립 아트에 대한 무료 다운로드 | Pngtree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1411" y="3974296"/>
                <a:ext cx="2379268" cy="1338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5996860" y="5466912"/>
                <a:ext cx="1308371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출입 및 출석</a:t>
                </a:r>
                <a:endParaRPr lang="en-US" altLang="ko-KR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526242" y="5920406"/>
                <a:ext cx="224960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출입과 동시에 </a:t>
                </a:r>
                <a:r>
                  <a:rPr lang="en-US" altLang="ko-KR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DB</a:t>
                </a: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에 출석 요청을 발송</a:t>
                </a:r>
                <a:endParaRPr lang="en-US" altLang="ko-KR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  <p:grpSp>
        <p:nvGrpSpPr>
          <p:cNvPr id="42" name="그룹 41"/>
          <p:cNvGrpSpPr/>
          <p:nvPr/>
        </p:nvGrpSpPr>
        <p:grpSpPr>
          <a:xfrm>
            <a:off x="8193494" y="3887927"/>
            <a:ext cx="3371466" cy="2421047"/>
            <a:chOff x="8193494" y="3887927"/>
            <a:chExt cx="3371466" cy="2421047"/>
          </a:xfrm>
        </p:grpSpPr>
        <p:pic>
          <p:nvPicPr>
            <p:cNvPr id="3076" name="Picture 4" descr="Number Png Stock Illustrations – 7,240 Number Png Stock Illustrations,  Vectors &amp; Clipart - Dreamsti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42" b="97251" l="2688" r="97875">
                          <a14:foregroundMark x1="13063" y1="13058" x2="9688" y2="38316"/>
                          <a14:foregroundMark x1="13063" y1="58419" x2="9063" y2="83505"/>
                          <a14:foregroundMark x1="28750" y1="10653" x2="25875" y2="39519"/>
                          <a14:foregroundMark x1="28000" y1="55326" x2="26063" y2="84536"/>
                          <a14:foregroundMark x1="42875" y1="8935" x2="43000" y2="38144"/>
                          <a14:foregroundMark x1="42563" y1="55670" x2="42375" y2="81443"/>
                          <a14:foregroundMark x1="46375" y1="61512" x2="37063" y2="72509"/>
                          <a14:foregroundMark x1="55000" y1="12543" x2="61500" y2="32646"/>
                          <a14:foregroundMark x1="62187" y1="58935" x2="55688" y2="80756"/>
                          <a14:foregroundMark x1="77750" y1="12543" x2="74750" y2="36942"/>
                          <a14:foregroundMark x1="93063" y1="11340" x2="90750" y2="35911"/>
                          <a14:foregroundMark x1="77250" y1="56186" x2="74250" y2="84536"/>
                          <a14:foregroundMark x1="72563" y1="26804" x2="73375" y2="23540"/>
                          <a14:foregroundMark x1="40063" y1="20962" x2="41563" y2="21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01" r="2817" b="52806"/>
            <a:stretch/>
          </p:blipFill>
          <p:spPr bwMode="auto">
            <a:xfrm>
              <a:off x="8193494" y="3887927"/>
              <a:ext cx="690880" cy="86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/>
            <p:cNvGrpSpPr/>
            <p:nvPr/>
          </p:nvGrpSpPr>
          <p:grpSpPr>
            <a:xfrm>
              <a:off x="9315353" y="3974296"/>
              <a:ext cx="2249607" cy="2334678"/>
              <a:chOff x="9390184" y="3974296"/>
              <a:chExt cx="2249607" cy="2334678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9860056" y="3974296"/>
                <a:ext cx="1309863" cy="1309863"/>
                <a:chOff x="5322445" y="2611766"/>
                <a:chExt cx="1912937" cy="1912937"/>
              </a:xfrm>
            </p:grpSpPr>
            <p:pic>
              <p:nvPicPr>
                <p:cNvPr id="35" name="Picture 8" descr="출석 - 무료 시간과 날짜개 아이콘"/>
                <p:cNvPicPr>
                  <a:picLocks noChangeAspect="1" noChangeArrowheads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2445" y="2611766"/>
                  <a:ext cx="1912937" cy="19129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직사각형 35"/>
                <p:cNvSpPr/>
                <p:nvPr/>
              </p:nvSpPr>
              <p:spPr>
                <a:xfrm>
                  <a:off x="5857240" y="3595704"/>
                  <a:ext cx="223520" cy="220691"/>
                </a:xfrm>
                <a:prstGeom prst="rect">
                  <a:avLst/>
                </a:prstGeom>
                <a:solidFill>
                  <a:srgbClr val="D7E6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5878596" y="3610944"/>
                  <a:ext cx="180808" cy="180808"/>
                </a:xfrm>
                <a:prstGeom prst="ellipse">
                  <a:avLst/>
                </a:prstGeom>
                <a:solidFill>
                  <a:srgbClr val="F04B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9760614" y="5466912"/>
                <a:ext cx="150874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출결 현황 조회</a:t>
                </a:r>
                <a:endParaRPr lang="en-US" altLang="ko-KR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9390184" y="5920406"/>
                <a:ext cx="2249607" cy="388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 smtClean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출결 현황 및 시간 조회</a:t>
                </a:r>
                <a:endParaRPr lang="en-US" altLang="ko-KR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65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1A187D-17E5-4ED6-87CC-73D2B888F050}"/>
              </a:ext>
            </a:extLst>
          </p:cNvPr>
          <p:cNvSpPr txBox="1"/>
          <p:nvPr/>
        </p:nvSpPr>
        <p:spPr>
          <a:xfrm>
            <a:off x="1" y="29986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학습</a:t>
            </a:r>
            <a:endParaRPr lang="ko-KR" altLang="en-US" sz="3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4640" y="1052847"/>
            <a:ext cx="11602720" cy="555757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 descr="SSD 계열의 구조(VGG16/MobileNet) · Seongkyun Han's bl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26" b="34598"/>
          <a:stretch/>
        </p:blipFill>
        <p:spPr bwMode="auto">
          <a:xfrm>
            <a:off x="563089" y="3751398"/>
            <a:ext cx="7156557" cy="26350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) Fast R-CNN - 한땀한땀 딥러닝 컴퓨터 비전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9" y="1244645"/>
            <a:ext cx="4052311" cy="25067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318" y="1234744"/>
            <a:ext cx="4654423" cy="2507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785360" y="124464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◀ 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Fast R-CNN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9646" y="5988954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◀ 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SSD-</a:t>
            </a:r>
            <a:r>
              <a:rPr lang="en-US" altLang="ko-KR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MobileNet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91561" y="402252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▲ </a:t>
            </a:r>
            <a:r>
              <a:rPr lang="en-US" altLang="ko-KR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Labeling</a:t>
            </a:r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0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1A187D-17E5-4ED6-87CC-73D2B888F050}"/>
              </a:ext>
            </a:extLst>
          </p:cNvPr>
          <p:cNvSpPr txBox="1"/>
          <p:nvPr/>
        </p:nvSpPr>
        <p:spPr>
          <a:xfrm>
            <a:off x="1" y="29986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AI </a:t>
            </a:r>
            <a:r>
              <a:rPr lang="ko-KR" altLang="en-US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출근 인식 화면</a:t>
            </a:r>
            <a:endParaRPr lang="ko-KR" altLang="en-US" sz="3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4640" y="1052847"/>
            <a:ext cx="11602720" cy="555757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82076" y="1052847"/>
            <a:ext cx="10227848" cy="5557576"/>
            <a:chOff x="982076" y="1052847"/>
            <a:chExt cx="10227848" cy="5557576"/>
          </a:xfrm>
        </p:grpSpPr>
        <p:grpSp>
          <p:nvGrpSpPr>
            <p:cNvPr id="6" name="그룹 5"/>
            <p:cNvGrpSpPr/>
            <p:nvPr/>
          </p:nvGrpSpPr>
          <p:grpSpPr>
            <a:xfrm>
              <a:off x="982076" y="1052847"/>
              <a:ext cx="10227848" cy="5557576"/>
              <a:chOff x="0" y="158750"/>
              <a:chExt cx="12192000" cy="654391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404"/>
              <a:stretch/>
            </p:blipFill>
            <p:spPr>
              <a:xfrm>
                <a:off x="0" y="158750"/>
                <a:ext cx="12192000" cy="562219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20969"/>
                <a:ext cx="12192000" cy="5981700"/>
              </a:xfrm>
              <a:prstGeom prst="rect">
                <a:avLst/>
              </a:prstGeom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2131695" y="1344930"/>
              <a:ext cx="641985" cy="11811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457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1A187D-17E5-4ED6-87CC-73D2B888F050}"/>
              </a:ext>
            </a:extLst>
          </p:cNvPr>
          <p:cNvSpPr txBox="1"/>
          <p:nvPr/>
        </p:nvSpPr>
        <p:spPr>
          <a:xfrm>
            <a:off x="1" y="29986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객체 검출을 통한 군집도 확인</a:t>
            </a:r>
            <a:endParaRPr lang="ko-KR" altLang="en-US" sz="3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4640" y="1052847"/>
            <a:ext cx="11602720" cy="555757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02" y="1052846"/>
            <a:ext cx="10745397" cy="555757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05000" y="1135380"/>
            <a:ext cx="1541780" cy="13208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28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94640" y="1052847"/>
            <a:ext cx="11602720" cy="5557576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A187D-17E5-4ED6-87CC-73D2B888F050}"/>
              </a:ext>
            </a:extLst>
          </p:cNvPr>
          <p:cNvSpPr txBox="1"/>
          <p:nvPr/>
        </p:nvSpPr>
        <p:spPr>
          <a:xfrm>
            <a:off x="1" y="29986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 사이트 </a:t>
            </a:r>
            <a:r>
              <a:rPr lang="en-US" altLang="ko-KR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</a:t>
            </a:r>
            <a:r>
              <a:rPr lang="ko-KR" altLang="en-US" sz="3600" dirty="0" smtClean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출결</a:t>
            </a:r>
            <a:endParaRPr lang="ko-KR" altLang="en-US" sz="36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19" y="1249077"/>
            <a:ext cx="6114921" cy="45306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802" y="2497199"/>
            <a:ext cx="6061332" cy="38401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17820" y="3425190"/>
            <a:ext cx="80010" cy="933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155</Words>
  <Application>Microsoft Office PowerPoint</Application>
  <PresentationFormat>와이드스크린</PresentationFormat>
  <Paragraphs>55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AppleSDGothicNeoSB00</vt:lpstr>
      <vt:lpstr>맑은 고딕</vt:lpstr>
      <vt:lpstr>AppleSDGothicNeoH00</vt:lpstr>
      <vt:lpstr>Arial</vt:lpstr>
      <vt:lpstr>AppleSDGothicNeoB00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54</cp:revision>
  <dcterms:created xsi:type="dcterms:W3CDTF">2019-06-11T17:35:07Z</dcterms:created>
  <dcterms:modified xsi:type="dcterms:W3CDTF">2023-04-06T01:52:54Z</dcterms:modified>
</cp:coreProperties>
</file>